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5" r:id="rId18"/>
    <p:sldId id="279" r:id="rId19"/>
    <p:sldId id="277" r:id="rId20"/>
    <p:sldId id="280" r:id="rId21"/>
    <p:sldId id="281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F9A163-06BD-4F09-614E-349E36A71BD2}" v="95" dt="2024-06-15T06:33:51.7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exture Background Structure · Free photo on Pixabay">
            <a:extLst>
              <a:ext uri="{FF2B5EF4-FFF2-40B4-BE49-F238E27FC236}">
                <a16:creationId xmlns:a16="http://schemas.microsoft.com/office/drawing/2014/main" id="{B27464DC-28B0-535C-A4BE-D820E8CDBE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91" r="35364" b="200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>
                <a:ea typeface="+mj-lt"/>
                <a:cs typeface="+mj-lt"/>
              </a:rPr>
              <a:t>TypeScript</a:t>
            </a:r>
            <a:endParaRPr lang="en-US" sz="48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2000">
                <a:ea typeface="+mn-lt"/>
                <a:cs typeface="+mn-lt"/>
              </a:rPr>
              <a:t>Unlocking the Power of TypeScript</a:t>
            </a:r>
          </a:p>
          <a:p>
            <a:pPr algn="l"/>
            <a:endParaRPr lang="en-US" sz="20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1" name="Rectangle 100">
            <a:extLst>
              <a:ext uri="{FF2B5EF4-FFF2-40B4-BE49-F238E27FC236}">
                <a16:creationId xmlns:a16="http://schemas.microsoft.com/office/drawing/2014/main" id="{92468898-5A6E-4D55-85EC-308E785EE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9768" y="411480"/>
            <a:ext cx="11201400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Type vs Interface</a:t>
            </a:r>
          </a:p>
          <a:p>
            <a:pPr algn="l"/>
            <a:endParaRPr lang="en-US" sz="3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 algn="l"/>
            <a:endParaRPr lang="en-US" sz="3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845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Picture 6" descr="A white and black text on a white surface&#10;&#10;Description automatically generated">
            <a:extLst>
              <a:ext uri="{FF2B5EF4-FFF2-40B4-BE49-F238E27FC236}">
                <a16:creationId xmlns:a16="http://schemas.microsoft.com/office/drawing/2014/main" id="{618C1399-3F44-EFD6-6D9E-A9D8ABA06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768" y="2402541"/>
            <a:ext cx="6702552" cy="3150197"/>
          </a:xfrm>
          <a:prstGeom prst="rect">
            <a:avLst/>
          </a:prstGeom>
        </p:spPr>
      </p:pic>
      <p:sp useBgFill="1">
        <p:nvSpPr>
          <p:cNvPr id="105" name="Rectangle 104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1721922"/>
            <a:ext cx="4218432" cy="4520560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38752" y="2020824"/>
            <a:ext cx="3455097" cy="395935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endParaRPr lang="en-US" sz="18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/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en-US" sz="18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/>
          </a:p>
        </p:txBody>
      </p:sp>
      <p:pic>
        <p:nvPicPr>
          <p:cNvPr id="8" name="Picture 7" descr="A hand holding a gold scale&#10;&#10;Description automatically generated">
            <a:extLst>
              <a:ext uri="{FF2B5EF4-FFF2-40B4-BE49-F238E27FC236}">
                <a16:creationId xmlns:a16="http://schemas.microsoft.com/office/drawing/2014/main" id="{F7E9EAC7-1BCA-B009-DDBF-F1CC00CCC5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0558" y="1715833"/>
            <a:ext cx="5051582" cy="457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183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ure Background Structure · Free photo on Pixabay">
            <a:extLst>
              <a:ext uri="{FF2B5EF4-FFF2-40B4-BE49-F238E27FC236}">
                <a16:creationId xmlns:a16="http://schemas.microsoft.com/office/drawing/2014/main" id="{B27464DC-28B0-535C-A4BE-D820E8CDBE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091" b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6" name="Rectangle 95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6802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365125"/>
            <a:ext cx="10515600" cy="32225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ea typeface="+mj-lt"/>
                <a:cs typeface="+mj-lt"/>
              </a:rPr>
              <a:t>Generics – Power of Flexible Code</a:t>
            </a:r>
          </a:p>
          <a:p>
            <a:br>
              <a:rPr lang="en-US" sz="2400" dirty="0">
                <a:ea typeface="+mj-lt"/>
                <a:cs typeface="+mj-lt"/>
              </a:rPr>
            </a:br>
            <a:r>
              <a:rPr lang="en-US" sz="2400" dirty="0">
                <a:ea typeface="+mj-lt"/>
                <a:cs typeface="+mj-lt"/>
              </a:rPr>
              <a:t>                          Generics enable writing flexible and type safe code without committing to a specific data type</a:t>
            </a:r>
            <a:endParaRPr lang="en-US" sz="2400" dirty="0"/>
          </a:p>
          <a:p>
            <a:pPr algn="l"/>
            <a:endParaRPr lang="en-US" sz="44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dirty="0"/>
              <a:t>    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6" name="Picture 5" descr="A computer screen shot of code&#10;&#10;Description automatically generated">
            <a:extLst>
              <a:ext uri="{FF2B5EF4-FFF2-40B4-BE49-F238E27FC236}">
                <a16:creationId xmlns:a16="http://schemas.microsoft.com/office/drawing/2014/main" id="{E10BDEA5-0956-06AC-82FD-F12B5D64A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684" y="2653947"/>
            <a:ext cx="6586237" cy="3654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4952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ure Background Structure · Free photo on Pixabay">
            <a:extLst>
              <a:ext uri="{FF2B5EF4-FFF2-40B4-BE49-F238E27FC236}">
                <a16:creationId xmlns:a16="http://schemas.microsoft.com/office/drawing/2014/main" id="{B27464DC-28B0-535C-A4BE-D820E8CDBE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091" b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6" name="Rectangle 95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6802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365125"/>
            <a:ext cx="10515600" cy="32225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ea typeface="+mj-lt"/>
                <a:cs typeface="+mj-lt"/>
              </a:rPr>
              <a:t>Make some properties required from an Interface</a:t>
            </a:r>
          </a:p>
          <a:p>
            <a:br>
              <a:rPr lang="en-US" sz="2400" dirty="0">
                <a:ea typeface="+mj-lt"/>
                <a:cs typeface="+mj-lt"/>
              </a:rPr>
            </a:br>
            <a:r>
              <a:rPr lang="en-US" sz="2400" dirty="0">
                <a:ea typeface="+mj-lt"/>
                <a:cs typeface="+mj-lt"/>
              </a:rPr>
              <a:t>                          </a:t>
            </a:r>
          </a:p>
          <a:p>
            <a:pPr algn="l"/>
            <a:endParaRPr lang="en-US" sz="2000" dirty="0"/>
          </a:p>
          <a:p>
            <a:pPr algn="l"/>
            <a:endParaRPr lang="en-US" sz="44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dirty="0"/>
              <a:t>    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5" name="Picture 4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72D10281-114E-B21E-32B5-99F64A131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238" y="2194404"/>
            <a:ext cx="6096000" cy="34070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AB0C761-183F-836C-F124-3052680DC7C1}"/>
              </a:ext>
            </a:extLst>
          </p:cNvPr>
          <p:cNvSpPr txBox="1"/>
          <p:nvPr/>
        </p:nvSpPr>
        <p:spPr>
          <a:xfrm>
            <a:off x="7438825" y="2163441"/>
            <a:ext cx="349987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Write a Generic type to make properties required from an Interface.</a:t>
            </a:r>
          </a:p>
        </p:txBody>
      </p:sp>
      <p:pic>
        <p:nvPicPr>
          <p:cNvPr id="8" name="Picture 7" descr="A person with a hat and glasses&#10;&#10;Description automatically generated">
            <a:extLst>
              <a:ext uri="{FF2B5EF4-FFF2-40B4-BE49-F238E27FC236}">
                <a16:creationId xmlns:a16="http://schemas.microsoft.com/office/drawing/2014/main" id="{D6869773-748B-596A-4A18-B2BE150EA6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784" t="9730" r="13218" b="10508"/>
          <a:stretch/>
        </p:blipFill>
        <p:spPr>
          <a:xfrm>
            <a:off x="6982105" y="3427739"/>
            <a:ext cx="4631010" cy="309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513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ure Background Structure · Free photo on Pixabay">
            <a:extLst>
              <a:ext uri="{FF2B5EF4-FFF2-40B4-BE49-F238E27FC236}">
                <a16:creationId xmlns:a16="http://schemas.microsoft.com/office/drawing/2014/main" id="{B27464DC-28B0-535C-A4BE-D820E8CDBE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091" b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6" name="Rectangle 95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6802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365125"/>
            <a:ext cx="10515600" cy="38939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ea typeface="+mj-lt"/>
                <a:cs typeface="+mj-lt"/>
              </a:rPr>
              <a:t>Solution 1</a:t>
            </a:r>
            <a:br>
              <a:rPr lang="en-US" sz="3600" dirty="0">
                <a:ea typeface="+mj-lt"/>
                <a:cs typeface="+mj-lt"/>
              </a:rPr>
            </a:br>
            <a:br>
              <a:rPr lang="en-US" sz="2400" dirty="0">
                <a:ea typeface="+mj-lt"/>
                <a:cs typeface="+mj-lt"/>
              </a:rPr>
            </a:br>
            <a:r>
              <a:rPr lang="en-US" sz="2400" dirty="0">
                <a:ea typeface="+mj-lt"/>
                <a:cs typeface="+mj-lt"/>
              </a:rPr>
              <a:t>                          Omit optional property and again extends  same property as required property</a:t>
            </a:r>
          </a:p>
          <a:p>
            <a:endParaRPr lang="en-US" sz="3600" dirty="0">
              <a:ea typeface="+mj-lt"/>
              <a:cs typeface="+mj-lt"/>
            </a:endParaRPr>
          </a:p>
          <a:p>
            <a:br>
              <a:rPr lang="en-US" sz="2400" dirty="0">
                <a:ea typeface="+mj-lt"/>
                <a:cs typeface="+mj-lt"/>
              </a:rPr>
            </a:br>
            <a:r>
              <a:rPr lang="en-US" sz="2400" dirty="0">
                <a:ea typeface="+mj-lt"/>
                <a:cs typeface="+mj-lt"/>
              </a:rPr>
              <a:t>                          </a:t>
            </a:r>
          </a:p>
          <a:p>
            <a:pPr algn="l"/>
            <a:endParaRPr lang="en-US" sz="2000" dirty="0"/>
          </a:p>
          <a:p>
            <a:pPr algn="l"/>
            <a:endParaRPr lang="en-US" sz="44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dirty="0"/>
              <a:t>    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5" name="Picture 4" descr="A computer screen shot of text&#10;&#10;Description automatically generated&#10;&#10;K extends keyof T&#10;This syntax is used to constrain the type K to only be keys of the type T.&#10;&#10; Use this when you want to ensure that K is always a key of T.">
            <a:extLst>
              <a:ext uri="{FF2B5EF4-FFF2-40B4-BE49-F238E27FC236}">
                <a16:creationId xmlns:a16="http://schemas.microsoft.com/office/drawing/2014/main" id="{CEF18A27-B358-8C15-F45B-2979F3E24E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1053" y="2518571"/>
            <a:ext cx="7810500" cy="347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4957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0A597D97-203B-498B-95D3-E90DC961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exture Background Structure · Free photo on Pixabay">
            <a:extLst>
              <a:ext uri="{FF2B5EF4-FFF2-40B4-BE49-F238E27FC236}">
                <a16:creationId xmlns:a16="http://schemas.microsoft.com/office/drawing/2014/main" id="{B27464DC-28B0-535C-A4BE-D820E8CDBE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06" b="16597"/>
          <a:stretch/>
        </p:blipFill>
        <p:spPr>
          <a:xfrm>
            <a:off x="4267201" y="10"/>
            <a:ext cx="7924800" cy="3383270"/>
          </a:xfrm>
          <a:prstGeom prst="rect">
            <a:avLst/>
          </a:prstGeom>
        </p:spPr>
      </p:pic>
      <p:pic>
        <p:nvPicPr>
          <p:cNvPr id="6" name="Picture 5" descr="A person pointing up with her finger&#10;&#10;Description automatically generated">
            <a:extLst>
              <a:ext uri="{FF2B5EF4-FFF2-40B4-BE49-F238E27FC236}">
                <a16:creationId xmlns:a16="http://schemas.microsoft.com/office/drawing/2014/main" id="{71E824F6-D6B6-19B6-6BD4-064876C1EE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36935"/>
          <a:stretch/>
        </p:blipFill>
        <p:spPr>
          <a:xfrm>
            <a:off x="4650916" y="3474720"/>
            <a:ext cx="7555832" cy="3383280"/>
          </a:xfrm>
          <a:prstGeom prst="rect">
            <a:avLst/>
          </a:prstGeom>
        </p:spPr>
      </p:pic>
      <p:sp useBgFill="1">
        <p:nvSpPr>
          <p:cNvPr id="108" name="Freeform: Shape 107">
            <a:extLst>
              <a:ext uri="{FF2B5EF4-FFF2-40B4-BE49-F238E27FC236}">
                <a16:creationId xmlns:a16="http://schemas.microsoft.com/office/drawing/2014/main" id="{6A6EF10E-DF41-4BD3-8EB4-6F646531D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44272" cy="6858000"/>
          </a:xfrm>
          <a:custGeom>
            <a:avLst/>
            <a:gdLst>
              <a:gd name="connsiteX0" fmla="*/ 0 w 6244272"/>
              <a:gd name="connsiteY0" fmla="*/ 0 h 6858000"/>
              <a:gd name="connsiteX1" fmla="*/ 732568 w 6244272"/>
              <a:gd name="connsiteY1" fmla="*/ 0 h 6858000"/>
              <a:gd name="connsiteX2" fmla="*/ 947849 w 6244272"/>
              <a:gd name="connsiteY2" fmla="*/ 0 h 6858000"/>
              <a:gd name="connsiteX3" fmla="*/ 1823619 w 6244272"/>
              <a:gd name="connsiteY3" fmla="*/ 0 h 6858000"/>
              <a:gd name="connsiteX4" fmla="*/ 5235673 w 6244272"/>
              <a:gd name="connsiteY4" fmla="*/ 0 h 6858000"/>
              <a:gd name="connsiteX5" fmla="*/ 4933297 w 6244272"/>
              <a:gd name="connsiteY5" fmla="*/ 110269 h 6858000"/>
              <a:gd name="connsiteX6" fmla="*/ 4976910 w 6244272"/>
              <a:gd name="connsiteY6" fmla="*/ 135168 h 6858000"/>
              <a:gd name="connsiteX7" fmla="*/ 5238580 w 6244272"/>
              <a:gd name="connsiteY7" fmla="*/ 71141 h 6858000"/>
              <a:gd name="connsiteX8" fmla="*/ 5290914 w 6244272"/>
              <a:gd name="connsiteY8" fmla="*/ 88927 h 6858000"/>
              <a:gd name="connsiteX9" fmla="*/ 5264747 w 6244272"/>
              <a:gd name="connsiteY9" fmla="*/ 163625 h 6858000"/>
              <a:gd name="connsiteX10" fmla="*/ 5151357 w 6244272"/>
              <a:gd name="connsiteY10" fmla="*/ 192082 h 6858000"/>
              <a:gd name="connsiteX11" fmla="*/ 4974002 w 6244272"/>
              <a:gd name="connsiteY11" fmla="*/ 373491 h 6858000"/>
              <a:gd name="connsiteX12" fmla="*/ 5241488 w 6244272"/>
              <a:gd name="connsiteY12" fmla="*/ 352148 h 6858000"/>
              <a:gd name="connsiteX13" fmla="*/ 5288007 w 6244272"/>
              <a:gd name="connsiteY13" fmla="*/ 394834 h 6858000"/>
              <a:gd name="connsiteX14" fmla="*/ 5305452 w 6244272"/>
              <a:gd name="connsiteY14" fmla="*/ 451747 h 6858000"/>
              <a:gd name="connsiteX15" fmla="*/ 5383953 w 6244272"/>
              <a:gd name="connsiteY15" fmla="*/ 359262 h 6858000"/>
              <a:gd name="connsiteX16" fmla="*/ 5450825 w 6244272"/>
              <a:gd name="connsiteY16" fmla="*/ 334364 h 6858000"/>
              <a:gd name="connsiteX17" fmla="*/ 5471177 w 6244272"/>
              <a:gd name="connsiteY17" fmla="*/ 416176 h 6858000"/>
              <a:gd name="connsiteX18" fmla="*/ 5410121 w 6244272"/>
              <a:gd name="connsiteY18" fmla="*/ 505101 h 6858000"/>
              <a:gd name="connsiteX19" fmla="*/ 5247303 w 6244272"/>
              <a:gd name="connsiteY19" fmla="*/ 558458 h 6858000"/>
              <a:gd name="connsiteX20" fmla="*/ 5421750 w 6244272"/>
              <a:gd name="connsiteY20" fmla="*/ 558458 h 6858000"/>
              <a:gd name="connsiteX21" fmla="*/ 5622364 w 6244272"/>
              <a:gd name="connsiteY21" fmla="*/ 522887 h 6858000"/>
              <a:gd name="connsiteX22" fmla="*/ 5834608 w 6244272"/>
              <a:gd name="connsiteY22" fmla="*/ 533558 h 6858000"/>
              <a:gd name="connsiteX23" fmla="*/ 6035223 w 6244272"/>
              <a:gd name="connsiteY23" fmla="*/ 462417 h 6858000"/>
              <a:gd name="connsiteX24" fmla="*/ 6238745 w 6244272"/>
              <a:gd name="connsiteY24" fmla="*/ 465975 h 6858000"/>
              <a:gd name="connsiteX25" fmla="*/ 5337434 w 6244272"/>
              <a:gd name="connsiteY25" fmla="*/ 910606 h 6858000"/>
              <a:gd name="connsiteX26" fmla="*/ 5381046 w 6244272"/>
              <a:gd name="connsiteY26" fmla="*/ 921277 h 6858000"/>
              <a:gd name="connsiteX27" fmla="*/ 5439195 w 6244272"/>
              <a:gd name="connsiteY27" fmla="*/ 949734 h 6858000"/>
              <a:gd name="connsiteX28" fmla="*/ 5395583 w 6244272"/>
              <a:gd name="connsiteY28" fmla="*/ 1006647 h 6858000"/>
              <a:gd name="connsiteX29" fmla="*/ 5160079 w 6244272"/>
              <a:gd name="connsiteY29" fmla="*/ 1113358 h 6858000"/>
              <a:gd name="connsiteX30" fmla="*/ 5101930 w 6244272"/>
              <a:gd name="connsiteY30" fmla="*/ 1220069 h 6858000"/>
              <a:gd name="connsiteX31" fmla="*/ 5174617 w 6244272"/>
              <a:gd name="connsiteY31" fmla="*/ 1209399 h 6858000"/>
              <a:gd name="connsiteX32" fmla="*/ 5238580 w 6244272"/>
              <a:gd name="connsiteY32" fmla="*/ 1230741 h 6858000"/>
              <a:gd name="connsiteX33" fmla="*/ 5212414 w 6244272"/>
              <a:gd name="connsiteY33" fmla="*/ 1365909 h 6858000"/>
              <a:gd name="connsiteX34" fmla="*/ 4878056 w 6244272"/>
              <a:gd name="connsiteY34" fmla="*/ 1540204 h 6858000"/>
              <a:gd name="connsiteX35" fmla="*/ 4848982 w 6244272"/>
              <a:gd name="connsiteY35" fmla="*/ 1597117 h 6858000"/>
              <a:gd name="connsiteX36" fmla="*/ 4889686 w 6244272"/>
              <a:gd name="connsiteY36" fmla="*/ 1636245 h 6858000"/>
              <a:gd name="connsiteX37" fmla="*/ 4997261 w 6244272"/>
              <a:gd name="connsiteY37" fmla="*/ 1657587 h 6858000"/>
              <a:gd name="connsiteX38" fmla="*/ 4846074 w 6244272"/>
              <a:gd name="connsiteY38" fmla="*/ 1849668 h 6858000"/>
              <a:gd name="connsiteX39" fmla="*/ 4790832 w 6244272"/>
              <a:gd name="connsiteY39" fmla="*/ 1903025 h 6858000"/>
              <a:gd name="connsiteX40" fmla="*/ 4694886 w 6244272"/>
              <a:gd name="connsiteY40" fmla="*/ 1984836 h 6858000"/>
              <a:gd name="connsiteX41" fmla="*/ 4694886 w 6244272"/>
              <a:gd name="connsiteY41" fmla="*/ 2013292 h 6858000"/>
              <a:gd name="connsiteX42" fmla="*/ 4822814 w 6244272"/>
              <a:gd name="connsiteY42" fmla="*/ 2102219 h 6858000"/>
              <a:gd name="connsiteX43" fmla="*/ 5055411 w 6244272"/>
              <a:gd name="connsiteY43" fmla="*/ 2077320 h 6858000"/>
              <a:gd name="connsiteX44" fmla="*/ 4712331 w 6244272"/>
              <a:gd name="connsiteY44" fmla="*/ 2208931 h 6858000"/>
              <a:gd name="connsiteX45" fmla="*/ 5822979 w 6244272"/>
              <a:gd name="connsiteY45" fmla="*/ 1892353 h 6858000"/>
              <a:gd name="connsiteX46" fmla="*/ 5753200 w 6244272"/>
              <a:gd name="connsiteY46" fmla="*/ 1974165 h 6858000"/>
              <a:gd name="connsiteX47" fmla="*/ 5363601 w 6244272"/>
              <a:gd name="connsiteY47" fmla="*/ 2191146 h 6858000"/>
              <a:gd name="connsiteX48" fmla="*/ 5253118 w 6244272"/>
              <a:gd name="connsiteY48" fmla="*/ 2326314 h 6858000"/>
              <a:gd name="connsiteX49" fmla="*/ 5136819 w 6244272"/>
              <a:gd name="connsiteY49" fmla="*/ 2401012 h 6858000"/>
              <a:gd name="connsiteX50" fmla="*/ 4974002 w 6244272"/>
              <a:gd name="connsiteY50" fmla="*/ 2401012 h 6858000"/>
              <a:gd name="connsiteX51" fmla="*/ 4857704 w 6244272"/>
              <a:gd name="connsiteY51" fmla="*/ 2518395 h 6858000"/>
              <a:gd name="connsiteX52" fmla="*/ 4976910 w 6244272"/>
              <a:gd name="connsiteY52" fmla="*/ 2543294 h 6858000"/>
              <a:gd name="connsiteX53" fmla="*/ 5116467 w 6244272"/>
              <a:gd name="connsiteY53" fmla="*/ 2525509 h 6858000"/>
              <a:gd name="connsiteX54" fmla="*/ 5273470 w 6244272"/>
              <a:gd name="connsiteY54" fmla="*/ 2564636 h 6858000"/>
              <a:gd name="connsiteX55" fmla="*/ 5418843 w 6244272"/>
              <a:gd name="connsiteY55" fmla="*/ 2532623 h 6858000"/>
              <a:gd name="connsiteX56" fmla="*/ 5593290 w 6244272"/>
              <a:gd name="connsiteY56" fmla="*/ 2553965 h 6858000"/>
              <a:gd name="connsiteX57" fmla="*/ 5648532 w 6244272"/>
              <a:gd name="connsiteY57" fmla="*/ 2692689 h 6858000"/>
              <a:gd name="connsiteX58" fmla="*/ 5665976 w 6244272"/>
              <a:gd name="connsiteY58" fmla="*/ 2703362 h 6858000"/>
              <a:gd name="connsiteX59" fmla="*/ 5988704 w 6244272"/>
              <a:gd name="connsiteY59" fmla="*/ 2923898 h 6858000"/>
              <a:gd name="connsiteX60" fmla="*/ 6078835 w 6244272"/>
              <a:gd name="connsiteY60" fmla="*/ 2941684 h 6858000"/>
              <a:gd name="connsiteX61" fmla="*/ 5546771 w 6244272"/>
              <a:gd name="connsiteY61" fmla="*/ 3329402 h 6858000"/>
              <a:gd name="connsiteX62" fmla="*/ 5904388 w 6244272"/>
              <a:gd name="connsiteY62" fmla="*/ 3229805 h 6858000"/>
              <a:gd name="connsiteX63" fmla="*/ 5953814 w 6244272"/>
              <a:gd name="connsiteY63" fmla="*/ 3393429 h 6858000"/>
              <a:gd name="connsiteX64" fmla="*/ 5785182 w 6244272"/>
              <a:gd name="connsiteY64" fmla="*/ 3539269 h 6858000"/>
              <a:gd name="connsiteX65" fmla="*/ 5724125 w 6244272"/>
              <a:gd name="connsiteY65" fmla="*/ 3827390 h 6858000"/>
              <a:gd name="connsiteX66" fmla="*/ 5753200 w 6244272"/>
              <a:gd name="connsiteY66" fmla="*/ 4090612 h 6858000"/>
              <a:gd name="connsiteX67" fmla="*/ 5825886 w 6244272"/>
              <a:gd name="connsiteY67" fmla="*/ 4172424 h 6858000"/>
              <a:gd name="connsiteX68" fmla="*/ 5930554 w 6244272"/>
              <a:gd name="connsiteY68" fmla="*/ 4321821 h 6858000"/>
              <a:gd name="connsiteX69" fmla="*/ 5994519 w 6244272"/>
              <a:gd name="connsiteY69" fmla="*/ 4414305 h 6858000"/>
              <a:gd name="connsiteX70" fmla="*/ 6218393 w 6244272"/>
              <a:gd name="connsiteY70" fmla="*/ 4378734 h 6858000"/>
              <a:gd name="connsiteX71" fmla="*/ 5918925 w 6244272"/>
              <a:gd name="connsiteY71" fmla="*/ 4613499 h 6858000"/>
              <a:gd name="connsiteX72" fmla="*/ 6160243 w 6244272"/>
              <a:gd name="connsiteY72" fmla="*/ 4585042 h 6858000"/>
              <a:gd name="connsiteX73" fmla="*/ 6238745 w 6244272"/>
              <a:gd name="connsiteY73" fmla="*/ 4602828 h 6858000"/>
              <a:gd name="connsiteX74" fmla="*/ 6195133 w 6244272"/>
              <a:gd name="connsiteY74" fmla="*/ 4677526 h 6858000"/>
              <a:gd name="connsiteX75" fmla="*/ 6017778 w 6244272"/>
              <a:gd name="connsiteY75" fmla="*/ 4805580 h 6858000"/>
              <a:gd name="connsiteX76" fmla="*/ 5651439 w 6244272"/>
              <a:gd name="connsiteY76" fmla="*/ 5154171 h 6858000"/>
              <a:gd name="connsiteX77" fmla="*/ 6006149 w 6244272"/>
              <a:gd name="connsiteY77" fmla="*/ 4994104 h 6858000"/>
              <a:gd name="connsiteX78" fmla="*/ 5633994 w 6244272"/>
              <a:gd name="connsiteY78" fmla="*/ 5353367 h 6858000"/>
              <a:gd name="connsiteX79" fmla="*/ 5552586 w 6244272"/>
              <a:gd name="connsiteY79" fmla="*/ 5474306 h 6858000"/>
              <a:gd name="connsiteX80" fmla="*/ 5383953 w 6244272"/>
              <a:gd name="connsiteY80" fmla="*/ 5769542 h 6858000"/>
              <a:gd name="connsiteX81" fmla="*/ 5392675 w 6244272"/>
              <a:gd name="connsiteY81" fmla="*/ 5801555 h 6858000"/>
              <a:gd name="connsiteX82" fmla="*/ 5584568 w 6244272"/>
              <a:gd name="connsiteY82" fmla="*/ 5755314 h 6858000"/>
              <a:gd name="connsiteX83" fmla="*/ 5334526 w 6244272"/>
              <a:gd name="connsiteY83" fmla="*/ 6004307 h 6858000"/>
              <a:gd name="connsiteX84" fmla="*/ 5075763 w 6244272"/>
              <a:gd name="connsiteY84" fmla="*/ 6196388 h 6858000"/>
              <a:gd name="connsiteX85" fmla="*/ 5258933 w 6244272"/>
              <a:gd name="connsiteY85" fmla="*/ 6167932 h 6858000"/>
              <a:gd name="connsiteX86" fmla="*/ 5511881 w 6244272"/>
              <a:gd name="connsiteY86" fmla="*/ 6057663 h 6858000"/>
              <a:gd name="connsiteX87" fmla="*/ 5599105 w 6244272"/>
              <a:gd name="connsiteY87" fmla="*/ 6100347 h 6858000"/>
              <a:gd name="connsiteX88" fmla="*/ 5360693 w 6244272"/>
              <a:gd name="connsiteY88" fmla="*/ 6281757 h 6858000"/>
              <a:gd name="connsiteX89" fmla="*/ 5224043 w 6244272"/>
              <a:gd name="connsiteY89" fmla="*/ 6367127 h 6858000"/>
              <a:gd name="connsiteX90" fmla="*/ 5168801 w 6244272"/>
              <a:gd name="connsiteY90" fmla="*/ 6431153 h 6858000"/>
              <a:gd name="connsiteX91" fmla="*/ 5011799 w 6244272"/>
              <a:gd name="connsiteY91" fmla="*/ 6658805 h 6858000"/>
              <a:gd name="connsiteX92" fmla="*/ 4651275 w 6244272"/>
              <a:gd name="connsiteY92" fmla="*/ 6858000 h 6858000"/>
              <a:gd name="connsiteX93" fmla="*/ 1823619 w 6244272"/>
              <a:gd name="connsiteY93" fmla="*/ 6858000 h 6858000"/>
              <a:gd name="connsiteX94" fmla="*/ 947849 w 6244272"/>
              <a:gd name="connsiteY94" fmla="*/ 6858000 h 6858000"/>
              <a:gd name="connsiteX95" fmla="*/ 732568 w 6244272"/>
              <a:gd name="connsiteY95" fmla="*/ 6858000 h 6858000"/>
              <a:gd name="connsiteX96" fmla="*/ 0 w 6244272"/>
              <a:gd name="connsiteY9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6244272" h="6858000">
                <a:moveTo>
                  <a:pt x="0" y="0"/>
                </a:moveTo>
                <a:lnTo>
                  <a:pt x="732568" y="0"/>
                </a:lnTo>
                <a:lnTo>
                  <a:pt x="947849" y="0"/>
                </a:lnTo>
                <a:lnTo>
                  <a:pt x="1823619" y="0"/>
                </a:lnTo>
                <a:lnTo>
                  <a:pt x="5235673" y="0"/>
                </a:lnTo>
                <a:cubicBezTo>
                  <a:pt x="5133912" y="35571"/>
                  <a:pt x="5035058" y="78255"/>
                  <a:pt x="4933297" y="110269"/>
                </a:cubicBezTo>
                <a:cubicBezTo>
                  <a:pt x="4947835" y="145839"/>
                  <a:pt x="4962372" y="138725"/>
                  <a:pt x="4976910" y="135168"/>
                </a:cubicBezTo>
                <a:cubicBezTo>
                  <a:pt x="5064133" y="120941"/>
                  <a:pt x="5154264" y="110269"/>
                  <a:pt x="5238580" y="71141"/>
                </a:cubicBezTo>
                <a:cubicBezTo>
                  <a:pt x="5258933" y="64027"/>
                  <a:pt x="5282192" y="64027"/>
                  <a:pt x="5290914" y="88927"/>
                </a:cubicBezTo>
                <a:cubicBezTo>
                  <a:pt x="5305452" y="124497"/>
                  <a:pt x="5285100" y="145839"/>
                  <a:pt x="5264747" y="163625"/>
                </a:cubicBezTo>
                <a:cubicBezTo>
                  <a:pt x="5229858" y="195638"/>
                  <a:pt x="5189154" y="188525"/>
                  <a:pt x="5151357" y="192082"/>
                </a:cubicBezTo>
                <a:cubicBezTo>
                  <a:pt x="5046689" y="209867"/>
                  <a:pt x="4997261" y="259665"/>
                  <a:pt x="4974002" y="373491"/>
                </a:cubicBezTo>
                <a:cubicBezTo>
                  <a:pt x="5064133" y="327250"/>
                  <a:pt x="5154264" y="384162"/>
                  <a:pt x="5241488" y="352148"/>
                </a:cubicBezTo>
                <a:cubicBezTo>
                  <a:pt x="5264747" y="345034"/>
                  <a:pt x="5299637" y="355706"/>
                  <a:pt x="5288007" y="394834"/>
                </a:cubicBezTo>
                <a:cubicBezTo>
                  <a:pt x="5276378" y="430405"/>
                  <a:pt x="5238580" y="458860"/>
                  <a:pt x="5305452" y="451747"/>
                </a:cubicBezTo>
                <a:cubicBezTo>
                  <a:pt x="5354879" y="448189"/>
                  <a:pt x="5369416" y="405504"/>
                  <a:pt x="5383953" y="359262"/>
                </a:cubicBezTo>
                <a:cubicBezTo>
                  <a:pt x="5395583" y="334364"/>
                  <a:pt x="5427565" y="320135"/>
                  <a:pt x="5450825" y="334364"/>
                </a:cubicBezTo>
                <a:cubicBezTo>
                  <a:pt x="5479899" y="348592"/>
                  <a:pt x="5471177" y="387720"/>
                  <a:pt x="5471177" y="416176"/>
                </a:cubicBezTo>
                <a:cubicBezTo>
                  <a:pt x="5474085" y="469532"/>
                  <a:pt x="5450825" y="494431"/>
                  <a:pt x="5410121" y="505101"/>
                </a:cubicBezTo>
                <a:cubicBezTo>
                  <a:pt x="5360693" y="519330"/>
                  <a:pt x="5311267" y="537116"/>
                  <a:pt x="5247303" y="558458"/>
                </a:cubicBezTo>
                <a:cubicBezTo>
                  <a:pt x="5317082" y="594028"/>
                  <a:pt x="5369416" y="586915"/>
                  <a:pt x="5421750" y="558458"/>
                </a:cubicBezTo>
                <a:cubicBezTo>
                  <a:pt x="5485714" y="526444"/>
                  <a:pt x="5570030" y="483759"/>
                  <a:pt x="5622364" y="522887"/>
                </a:cubicBezTo>
                <a:cubicBezTo>
                  <a:pt x="5700865" y="579800"/>
                  <a:pt x="5764829" y="544229"/>
                  <a:pt x="5834608" y="533558"/>
                </a:cubicBezTo>
                <a:cubicBezTo>
                  <a:pt x="5979982" y="512216"/>
                  <a:pt x="5889850" y="480203"/>
                  <a:pt x="6035223" y="462417"/>
                </a:cubicBezTo>
                <a:cubicBezTo>
                  <a:pt x="6093372" y="455303"/>
                  <a:pt x="6154429" y="426847"/>
                  <a:pt x="6238745" y="465975"/>
                </a:cubicBezTo>
                <a:cubicBezTo>
                  <a:pt x="5857868" y="672284"/>
                  <a:pt x="5677606" y="658055"/>
                  <a:pt x="5337434" y="910606"/>
                </a:cubicBezTo>
                <a:cubicBezTo>
                  <a:pt x="5351971" y="935506"/>
                  <a:pt x="5366508" y="924835"/>
                  <a:pt x="5381046" y="921277"/>
                </a:cubicBezTo>
                <a:cubicBezTo>
                  <a:pt x="5404305" y="917720"/>
                  <a:pt x="5433380" y="903491"/>
                  <a:pt x="5439195" y="949734"/>
                </a:cubicBezTo>
                <a:cubicBezTo>
                  <a:pt x="5442103" y="985305"/>
                  <a:pt x="5424657" y="1003089"/>
                  <a:pt x="5395583" y="1006647"/>
                </a:cubicBezTo>
                <a:cubicBezTo>
                  <a:pt x="5311267" y="1020875"/>
                  <a:pt x="5235673" y="1070674"/>
                  <a:pt x="5160079" y="1113358"/>
                </a:cubicBezTo>
                <a:cubicBezTo>
                  <a:pt x="5125190" y="1131144"/>
                  <a:pt x="5087393" y="1156043"/>
                  <a:pt x="5101930" y="1220069"/>
                </a:cubicBezTo>
                <a:cubicBezTo>
                  <a:pt x="5131004" y="1237855"/>
                  <a:pt x="5151357" y="1212955"/>
                  <a:pt x="5174617" y="1209399"/>
                </a:cubicBezTo>
                <a:cubicBezTo>
                  <a:pt x="5197876" y="1205842"/>
                  <a:pt x="5253118" y="1220069"/>
                  <a:pt x="5238580" y="1230741"/>
                </a:cubicBezTo>
                <a:cubicBezTo>
                  <a:pt x="5171709" y="1269868"/>
                  <a:pt x="5293822" y="1365909"/>
                  <a:pt x="5212414" y="1365909"/>
                </a:cubicBezTo>
                <a:cubicBezTo>
                  <a:pt x="5078671" y="1365909"/>
                  <a:pt x="5005984" y="1536647"/>
                  <a:pt x="4878056" y="1540204"/>
                </a:cubicBezTo>
                <a:cubicBezTo>
                  <a:pt x="4857704" y="1540204"/>
                  <a:pt x="4848982" y="1572219"/>
                  <a:pt x="4848982" y="1597117"/>
                </a:cubicBezTo>
                <a:cubicBezTo>
                  <a:pt x="4848982" y="1629132"/>
                  <a:pt x="4869333" y="1632688"/>
                  <a:pt x="4889686" y="1636245"/>
                </a:cubicBezTo>
                <a:cubicBezTo>
                  <a:pt x="4921668" y="1639802"/>
                  <a:pt x="4956557" y="1597117"/>
                  <a:pt x="4997261" y="1657587"/>
                </a:cubicBezTo>
                <a:cubicBezTo>
                  <a:pt x="4921668" y="1693158"/>
                  <a:pt x="4843167" y="1728729"/>
                  <a:pt x="4846074" y="1849668"/>
                </a:cubicBezTo>
                <a:cubicBezTo>
                  <a:pt x="4846074" y="1881683"/>
                  <a:pt x="4814092" y="1895910"/>
                  <a:pt x="4790832" y="1903025"/>
                </a:cubicBezTo>
                <a:cubicBezTo>
                  <a:pt x="4750128" y="1917252"/>
                  <a:pt x="4718146" y="1938595"/>
                  <a:pt x="4694886" y="1984836"/>
                </a:cubicBezTo>
                <a:cubicBezTo>
                  <a:pt x="4694886" y="1995507"/>
                  <a:pt x="4694886" y="2002622"/>
                  <a:pt x="4694886" y="2013292"/>
                </a:cubicBezTo>
                <a:cubicBezTo>
                  <a:pt x="4700701" y="2123562"/>
                  <a:pt x="4758850" y="2120004"/>
                  <a:pt x="4822814" y="2102219"/>
                </a:cubicBezTo>
                <a:cubicBezTo>
                  <a:pt x="4898408" y="2080877"/>
                  <a:pt x="4974002" y="2038192"/>
                  <a:pt x="5055411" y="2077320"/>
                </a:cubicBezTo>
                <a:cubicBezTo>
                  <a:pt x="4942020" y="2130676"/>
                  <a:pt x="4817000" y="2134233"/>
                  <a:pt x="4712331" y="2208931"/>
                </a:cubicBezTo>
                <a:cubicBezTo>
                  <a:pt x="5101930" y="2223159"/>
                  <a:pt x="5445010" y="1984836"/>
                  <a:pt x="5822979" y="1892353"/>
                </a:cubicBezTo>
                <a:cubicBezTo>
                  <a:pt x="5811349" y="1952823"/>
                  <a:pt x="5779367" y="1967051"/>
                  <a:pt x="5753200" y="1974165"/>
                </a:cubicBezTo>
                <a:cubicBezTo>
                  <a:pt x="5613642" y="2020407"/>
                  <a:pt x="5491529" y="2112891"/>
                  <a:pt x="5363601" y="2191146"/>
                </a:cubicBezTo>
                <a:cubicBezTo>
                  <a:pt x="5311267" y="2223159"/>
                  <a:pt x="5273470" y="2258731"/>
                  <a:pt x="5253118" y="2326314"/>
                </a:cubicBezTo>
                <a:cubicBezTo>
                  <a:pt x="5235673" y="2390340"/>
                  <a:pt x="5200783" y="2418796"/>
                  <a:pt x="5136819" y="2401012"/>
                </a:cubicBezTo>
                <a:cubicBezTo>
                  <a:pt x="5084485" y="2386784"/>
                  <a:pt x="5029243" y="2393898"/>
                  <a:pt x="4974002" y="2401012"/>
                </a:cubicBezTo>
                <a:cubicBezTo>
                  <a:pt x="4912946" y="2408126"/>
                  <a:pt x="4843167" y="2479267"/>
                  <a:pt x="4857704" y="2518395"/>
                </a:cubicBezTo>
                <a:cubicBezTo>
                  <a:pt x="4886778" y="2582422"/>
                  <a:pt x="4936205" y="2550408"/>
                  <a:pt x="4976910" y="2543294"/>
                </a:cubicBezTo>
                <a:cubicBezTo>
                  <a:pt x="5026336" y="2536181"/>
                  <a:pt x="5116467" y="2518395"/>
                  <a:pt x="5116467" y="2525509"/>
                </a:cubicBezTo>
                <a:cubicBezTo>
                  <a:pt x="5148450" y="2685576"/>
                  <a:pt x="5221136" y="2564636"/>
                  <a:pt x="5273470" y="2564636"/>
                </a:cubicBezTo>
                <a:cubicBezTo>
                  <a:pt x="5322897" y="2564636"/>
                  <a:pt x="5372323" y="2546851"/>
                  <a:pt x="5418843" y="2532623"/>
                </a:cubicBezTo>
                <a:cubicBezTo>
                  <a:pt x="5479899" y="2514837"/>
                  <a:pt x="5535140" y="2546851"/>
                  <a:pt x="5593290" y="2553965"/>
                </a:cubicBezTo>
                <a:cubicBezTo>
                  <a:pt x="5645624" y="2561080"/>
                  <a:pt x="5616550" y="2653563"/>
                  <a:pt x="5648532" y="2692689"/>
                </a:cubicBezTo>
                <a:cubicBezTo>
                  <a:pt x="5654346" y="2703362"/>
                  <a:pt x="5660161" y="2703362"/>
                  <a:pt x="5665976" y="2703362"/>
                </a:cubicBezTo>
                <a:cubicBezTo>
                  <a:pt x="5683421" y="2980812"/>
                  <a:pt x="5988704" y="2913227"/>
                  <a:pt x="5988704" y="2923898"/>
                </a:cubicBezTo>
                <a:cubicBezTo>
                  <a:pt x="6014871" y="2941684"/>
                  <a:pt x="6046853" y="2899000"/>
                  <a:pt x="6078835" y="2941684"/>
                </a:cubicBezTo>
                <a:cubicBezTo>
                  <a:pt x="5942185" y="3137322"/>
                  <a:pt x="5732847" y="3183563"/>
                  <a:pt x="5546771" y="3329402"/>
                </a:cubicBezTo>
                <a:cubicBezTo>
                  <a:pt x="5700865" y="3379202"/>
                  <a:pt x="5790997" y="3208463"/>
                  <a:pt x="5904388" y="3229805"/>
                </a:cubicBezTo>
                <a:cubicBezTo>
                  <a:pt x="5959629" y="3283162"/>
                  <a:pt x="5793904" y="3368530"/>
                  <a:pt x="5953814" y="3393429"/>
                </a:cubicBezTo>
                <a:cubicBezTo>
                  <a:pt x="5884036" y="3439672"/>
                  <a:pt x="5834608" y="3485914"/>
                  <a:pt x="5785182" y="3539269"/>
                </a:cubicBezTo>
                <a:cubicBezTo>
                  <a:pt x="5700865" y="3635309"/>
                  <a:pt x="5683421" y="3699337"/>
                  <a:pt x="5724125" y="3827390"/>
                </a:cubicBezTo>
                <a:cubicBezTo>
                  <a:pt x="5750293" y="3912759"/>
                  <a:pt x="5788089" y="3991015"/>
                  <a:pt x="5753200" y="4090612"/>
                </a:cubicBezTo>
                <a:cubicBezTo>
                  <a:pt x="5729940" y="4158196"/>
                  <a:pt x="5738663" y="4204438"/>
                  <a:pt x="5825886" y="4172424"/>
                </a:cubicBezTo>
                <a:cubicBezTo>
                  <a:pt x="5918925" y="4140411"/>
                  <a:pt x="5953814" y="4200882"/>
                  <a:pt x="5930554" y="4321821"/>
                </a:cubicBezTo>
                <a:cubicBezTo>
                  <a:pt x="5916018" y="4400076"/>
                  <a:pt x="5930554" y="4424975"/>
                  <a:pt x="5994519" y="4414305"/>
                </a:cubicBezTo>
                <a:cubicBezTo>
                  <a:pt x="6064297" y="4403633"/>
                  <a:pt x="6131169" y="4353835"/>
                  <a:pt x="6218393" y="4378734"/>
                </a:cubicBezTo>
                <a:cubicBezTo>
                  <a:pt x="6148614" y="4521016"/>
                  <a:pt x="6000333" y="4478331"/>
                  <a:pt x="5918925" y="4613499"/>
                </a:cubicBezTo>
                <a:cubicBezTo>
                  <a:pt x="6014871" y="4613499"/>
                  <a:pt x="6090465" y="4613499"/>
                  <a:pt x="6160243" y="4585042"/>
                </a:cubicBezTo>
                <a:cubicBezTo>
                  <a:pt x="6189318" y="4574373"/>
                  <a:pt x="6221300" y="4560144"/>
                  <a:pt x="6238745" y="4602828"/>
                </a:cubicBezTo>
                <a:cubicBezTo>
                  <a:pt x="6259098" y="4652628"/>
                  <a:pt x="6218393" y="4670412"/>
                  <a:pt x="6195133" y="4677526"/>
                </a:cubicBezTo>
                <a:cubicBezTo>
                  <a:pt x="6128261" y="4702425"/>
                  <a:pt x="6075928" y="4759339"/>
                  <a:pt x="6017778" y="4805580"/>
                </a:cubicBezTo>
                <a:cubicBezTo>
                  <a:pt x="5892758" y="4905177"/>
                  <a:pt x="5756107" y="4990547"/>
                  <a:pt x="5651439" y="5154171"/>
                </a:cubicBezTo>
                <a:cubicBezTo>
                  <a:pt x="5782275" y="5111487"/>
                  <a:pt x="5881128" y="5011889"/>
                  <a:pt x="6006149" y="4994104"/>
                </a:cubicBezTo>
                <a:cubicBezTo>
                  <a:pt x="5898572" y="5143500"/>
                  <a:pt x="5761922" y="5243097"/>
                  <a:pt x="5633994" y="5353367"/>
                </a:cubicBezTo>
                <a:cubicBezTo>
                  <a:pt x="5596197" y="5385379"/>
                  <a:pt x="5558400" y="5406721"/>
                  <a:pt x="5552586" y="5474306"/>
                </a:cubicBezTo>
                <a:cubicBezTo>
                  <a:pt x="5535140" y="5605917"/>
                  <a:pt x="5488622" y="5712629"/>
                  <a:pt x="5383953" y="5769542"/>
                </a:cubicBezTo>
                <a:cubicBezTo>
                  <a:pt x="5383953" y="5769542"/>
                  <a:pt x="5389768" y="5790884"/>
                  <a:pt x="5392675" y="5801555"/>
                </a:cubicBezTo>
                <a:cubicBezTo>
                  <a:pt x="5456640" y="5805112"/>
                  <a:pt x="5506066" y="5726858"/>
                  <a:pt x="5584568" y="5755314"/>
                </a:cubicBezTo>
                <a:cubicBezTo>
                  <a:pt x="5506066" y="5862025"/>
                  <a:pt x="5442103" y="5954508"/>
                  <a:pt x="5334526" y="6004307"/>
                </a:cubicBezTo>
                <a:cubicBezTo>
                  <a:pt x="5247303" y="6043434"/>
                  <a:pt x="5139727" y="6068335"/>
                  <a:pt x="5075763" y="6196388"/>
                </a:cubicBezTo>
                <a:cubicBezTo>
                  <a:pt x="5148450" y="6221287"/>
                  <a:pt x="5203691" y="6189274"/>
                  <a:pt x="5258933" y="6167932"/>
                </a:cubicBezTo>
                <a:cubicBezTo>
                  <a:pt x="5343249" y="6132361"/>
                  <a:pt x="5427565" y="6093234"/>
                  <a:pt x="5511881" y="6057663"/>
                </a:cubicBezTo>
                <a:cubicBezTo>
                  <a:pt x="5543864" y="6043434"/>
                  <a:pt x="5578753" y="6036320"/>
                  <a:pt x="5599105" y="6100347"/>
                </a:cubicBezTo>
                <a:cubicBezTo>
                  <a:pt x="5491529" y="6114575"/>
                  <a:pt x="5427565" y="6199945"/>
                  <a:pt x="5360693" y="6281757"/>
                </a:cubicBezTo>
                <a:cubicBezTo>
                  <a:pt x="5322897" y="6327999"/>
                  <a:pt x="5290914" y="6388469"/>
                  <a:pt x="5224043" y="6367127"/>
                </a:cubicBezTo>
                <a:cubicBezTo>
                  <a:pt x="5189154" y="6356456"/>
                  <a:pt x="5165894" y="6388469"/>
                  <a:pt x="5168801" y="6431153"/>
                </a:cubicBezTo>
                <a:cubicBezTo>
                  <a:pt x="5183339" y="6580550"/>
                  <a:pt x="5099022" y="6630349"/>
                  <a:pt x="5011799" y="6658805"/>
                </a:cubicBezTo>
                <a:cubicBezTo>
                  <a:pt x="4883871" y="6701489"/>
                  <a:pt x="4770480" y="6786859"/>
                  <a:pt x="4651275" y="6858000"/>
                </a:cubicBezTo>
                <a:lnTo>
                  <a:pt x="1823619" y="6858000"/>
                </a:lnTo>
                <a:lnTo>
                  <a:pt x="947849" y="6858000"/>
                </a:lnTo>
                <a:lnTo>
                  <a:pt x="732568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3468" y="609600"/>
            <a:ext cx="3997616" cy="5248797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3600" dirty="0">
                <a:ea typeface="+mj-lt"/>
                <a:cs typeface="+mj-lt"/>
              </a:rPr>
              <a:t>Solution 2</a:t>
            </a:r>
            <a:br>
              <a:rPr lang="en-US" sz="2400" dirty="0">
                <a:ea typeface="+mj-lt"/>
                <a:cs typeface="+mj-lt"/>
              </a:rPr>
            </a:br>
            <a:br>
              <a:rPr lang="en-US" sz="2400" dirty="0">
                <a:ea typeface="+mj-lt"/>
                <a:cs typeface="+mj-lt"/>
              </a:rPr>
            </a:br>
            <a:r>
              <a:rPr lang="en-US" sz="2400" dirty="0">
                <a:ea typeface="+mj-lt"/>
                <a:cs typeface="+mj-lt"/>
              </a:rPr>
              <a:t>Make your own type helper to make property required without using any Utility Types (Omit, Required)</a:t>
            </a:r>
            <a:endParaRPr lang="en-US" sz="2400">
              <a:ea typeface="+mj-lt"/>
              <a:cs typeface="+mj-lt"/>
            </a:endParaRPr>
          </a:p>
          <a:p>
            <a:pPr algn="l"/>
            <a:endParaRPr lang="en-US" sz="2400">
              <a:ea typeface="+mj-lt"/>
              <a:cs typeface="+mj-lt"/>
            </a:endParaRPr>
          </a:p>
          <a:p>
            <a:pPr algn="l"/>
            <a:br>
              <a:rPr lang="en-US" sz="2400" dirty="0">
                <a:ea typeface="+mj-lt"/>
                <a:cs typeface="+mj-lt"/>
              </a:rPr>
            </a:br>
            <a:r>
              <a:rPr lang="en-US" sz="2400" dirty="0">
                <a:ea typeface="+mj-lt"/>
                <a:cs typeface="+mj-lt"/>
              </a:rPr>
              <a:t>                          </a:t>
            </a:r>
            <a:endParaRPr lang="en-US" sz="2400">
              <a:ea typeface="+mj-lt"/>
              <a:cs typeface="+mj-lt"/>
            </a:endParaRPr>
          </a:p>
          <a:p>
            <a:pPr algn="l"/>
            <a:endParaRPr lang="en-US" sz="2400"/>
          </a:p>
          <a:p>
            <a:pPr algn="l"/>
            <a:endParaRPr lang="en-US" sz="24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3467" y="4638783"/>
            <a:ext cx="4007449" cy="1343972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dirty="0"/>
              <a:t>    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233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ure Background Structure · Free photo on Pixabay">
            <a:extLst>
              <a:ext uri="{FF2B5EF4-FFF2-40B4-BE49-F238E27FC236}">
                <a16:creationId xmlns:a16="http://schemas.microsoft.com/office/drawing/2014/main" id="{B27464DC-28B0-535C-A4BE-D820E8CDBE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091" b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6" name="Rectangle 95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6802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365125"/>
            <a:ext cx="10515600" cy="38939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ea typeface="+mj-lt"/>
                <a:cs typeface="+mj-lt"/>
              </a:rPr>
              <a:t>Let's Understand Mapped Type First</a:t>
            </a:r>
            <a:br>
              <a:rPr lang="en-US" sz="3600" dirty="0">
                <a:ea typeface="+mj-lt"/>
                <a:cs typeface="+mj-lt"/>
              </a:rPr>
            </a:br>
            <a:br>
              <a:rPr lang="en-US" sz="2400" dirty="0">
                <a:ea typeface="+mj-lt"/>
                <a:cs typeface="+mj-lt"/>
              </a:rPr>
            </a:br>
            <a:r>
              <a:rPr lang="en-US" sz="2400" dirty="0">
                <a:ea typeface="+mj-lt"/>
                <a:cs typeface="+mj-lt"/>
              </a:rPr>
              <a:t>                          Mapped types are a feature in TypeScript which allow you to map over a union of types to create a new type.</a:t>
            </a:r>
          </a:p>
          <a:p>
            <a:endParaRPr lang="en-US" sz="3600" dirty="0">
              <a:ea typeface="+mj-lt"/>
              <a:cs typeface="+mj-lt"/>
            </a:endParaRPr>
          </a:p>
          <a:p>
            <a:br>
              <a:rPr lang="en-US" sz="2400" dirty="0">
                <a:ea typeface="+mj-lt"/>
                <a:cs typeface="+mj-lt"/>
              </a:rPr>
            </a:br>
            <a:r>
              <a:rPr lang="en-US" sz="2400" dirty="0">
                <a:ea typeface="+mj-lt"/>
                <a:cs typeface="+mj-lt"/>
              </a:rPr>
              <a:t>                          </a:t>
            </a:r>
          </a:p>
          <a:p>
            <a:endParaRPr lang="en-US" sz="2000" dirty="0"/>
          </a:p>
          <a:p>
            <a:endParaRPr lang="en-US" sz="44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dirty="0"/>
              <a:t>    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5" name="Picture 4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C112A6BE-E12E-A2C0-8969-91F749710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4628" y="2315441"/>
            <a:ext cx="520688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2303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ure Background Structure · Free photo on Pixabay">
            <a:extLst>
              <a:ext uri="{FF2B5EF4-FFF2-40B4-BE49-F238E27FC236}">
                <a16:creationId xmlns:a16="http://schemas.microsoft.com/office/drawing/2014/main" id="{B27464DC-28B0-535C-A4BE-D820E8CDBE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091" b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6" name="Rectangle 95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6802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365125"/>
            <a:ext cx="10515600" cy="38939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ea typeface="+mj-lt"/>
                <a:cs typeface="+mj-lt"/>
              </a:rPr>
              <a:t>Mapped Type - </a:t>
            </a:r>
            <a:r>
              <a:rPr lang="en-US" sz="3600" dirty="0" err="1">
                <a:ea typeface="+mj-lt"/>
                <a:cs typeface="+mj-lt"/>
              </a:rPr>
              <a:t>keyof</a:t>
            </a:r>
            <a:br>
              <a:rPr lang="en-US" sz="3600" dirty="0">
                <a:ea typeface="+mj-lt"/>
                <a:cs typeface="+mj-lt"/>
              </a:rPr>
            </a:br>
            <a:br>
              <a:rPr lang="en-US" sz="2400" dirty="0">
                <a:ea typeface="+mj-lt"/>
                <a:cs typeface="+mj-lt"/>
              </a:rPr>
            </a:br>
            <a:r>
              <a:rPr lang="en-US" sz="2400" dirty="0">
                <a:ea typeface="+mj-lt"/>
                <a:cs typeface="+mj-lt"/>
              </a:rPr>
              <a:t>                          Using the </a:t>
            </a:r>
            <a:r>
              <a:rPr lang="en-US" sz="2400" dirty="0" err="1">
                <a:ea typeface="+mj-lt"/>
                <a:cs typeface="+mj-lt"/>
              </a:rPr>
              <a:t>keyof</a:t>
            </a:r>
            <a:r>
              <a:rPr lang="en-US" sz="2400" dirty="0">
                <a:ea typeface="+mj-lt"/>
                <a:cs typeface="+mj-lt"/>
              </a:rPr>
              <a:t> operator with mapped types gives you a smooth API to create object types from other object types..</a:t>
            </a:r>
          </a:p>
          <a:p>
            <a:endParaRPr lang="en-US" sz="3600" dirty="0">
              <a:ea typeface="+mj-lt"/>
              <a:cs typeface="+mj-lt"/>
            </a:endParaRPr>
          </a:p>
          <a:p>
            <a:br>
              <a:rPr lang="en-US" sz="2400" dirty="0">
                <a:ea typeface="+mj-lt"/>
                <a:cs typeface="+mj-lt"/>
              </a:rPr>
            </a:br>
            <a:r>
              <a:rPr lang="en-US" sz="2400" dirty="0">
                <a:ea typeface="+mj-lt"/>
                <a:cs typeface="+mj-lt"/>
              </a:rPr>
              <a:t>                          </a:t>
            </a:r>
          </a:p>
          <a:p>
            <a:endParaRPr lang="en-US" sz="2000" dirty="0"/>
          </a:p>
          <a:p>
            <a:endParaRPr lang="en-US" sz="44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dirty="0"/>
              <a:t>    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7" name="Picture 6" descr="A computer screen shot of code&#10;&#10;Description automatically generated">
            <a:extLst>
              <a:ext uri="{FF2B5EF4-FFF2-40B4-BE49-F238E27FC236}">
                <a16:creationId xmlns:a16="http://schemas.microsoft.com/office/drawing/2014/main" id="{45AAEBAC-0587-68DA-1D52-3C452E246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632" y="2419350"/>
            <a:ext cx="5843623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73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1" name="Rectangle 100">
            <a:extLst>
              <a:ext uri="{FF2B5EF4-FFF2-40B4-BE49-F238E27FC236}">
                <a16:creationId xmlns:a16="http://schemas.microsoft.com/office/drawing/2014/main" id="{99F1FFA9-D672-408C-9220-ADEEC6ABD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1" y="365125"/>
            <a:ext cx="3816095" cy="60388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600" kern="1200" dirty="0">
                <a:latin typeface="+mj-lt"/>
                <a:ea typeface="+mj-ea"/>
                <a:cs typeface="+mj-cs"/>
              </a:rPr>
              <a:t>Let's design a helper type to make properties required</a:t>
            </a:r>
            <a:br>
              <a:rPr lang="en-US" sz="3600" kern="1200" dirty="0"/>
            </a:br>
            <a:br>
              <a:rPr lang="en-US" sz="1100" kern="1200" dirty="0"/>
            </a:br>
            <a:r>
              <a:rPr lang="en-US" sz="1100" kern="1200" dirty="0">
                <a:latin typeface="+mj-lt"/>
                <a:ea typeface="+mj-ea"/>
                <a:cs typeface="+mj-cs"/>
              </a:rPr>
              <a:t> </a:t>
            </a:r>
            <a:r>
              <a:rPr lang="en-US" sz="2400" kern="1200" dirty="0">
                <a:latin typeface="+mj-lt"/>
                <a:ea typeface="+mj-ea"/>
                <a:cs typeface="+mj-cs"/>
              </a:rPr>
              <a:t>First we try to understand the how Required Utility type works and then we will design our custom helper type.</a:t>
            </a:r>
            <a:br>
              <a:rPr lang="en-US" sz="2400" kern="1200" dirty="0"/>
            </a:br>
            <a:endParaRPr lang="en-US" sz="2400" kern="1200">
              <a:latin typeface="+mj-lt"/>
            </a:endParaRPr>
          </a:p>
          <a:p>
            <a:pPr algn="l"/>
            <a:endParaRPr lang="en-US" sz="11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 algn="l"/>
            <a:br>
              <a:rPr lang="en-US" sz="1100" kern="1200" dirty="0"/>
            </a:br>
            <a:r>
              <a:rPr lang="en-US" sz="1100" kern="1200" dirty="0">
                <a:latin typeface="+mj-lt"/>
                <a:ea typeface="+mj-ea"/>
                <a:cs typeface="+mj-cs"/>
              </a:rPr>
              <a:t>                          </a:t>
            </a:r>
            <a:endParaRPr lang="en-US" sz="1100" kern="1200" dirty="0">
              <a:latin typeface="+mj-lt"/>
            </a:endParaRPr>
          </a:p>
          <a:p>
            <a:pPr algn="l"/>
            <a:endParaRPr lang="en-US" sz="11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 algn="l"/>
            <a:endParaRPr lang="en-US" sz="11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1" y="2482589"/>
            <a:ext cx="3816096" cy="369437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000" dirty="0"/>
              <a:t>    </a:t>
            </a:r>
            <a:endParaRPr lang="en-US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/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/>
          </a:p>
        </p:txBody>
      </p:sp>
      <p:pic>
        <p:nvPicPr>
          <p:cNvPr id="8" name="Picture 7" descr="A person typing on a computer&#10;&#10;Description automatically generated">
            <a:extLst>
              <a:ext uri="{FF2B5EF4-FFF2-40B4-BE49-F238E27FC236}">
                <a16:creationId xmlns:a16="http://schemas.microsoft.com/office/drawing/2014/main" id="{793A47B0-4F0D-F97B-3CD8-0ED3EC5BA0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394" r="-1" b="14238"/>
          <a:stretch/>
        </p:blipFill>
        <p:spPr>
          <a:xfrm>
            <a:off x="4904316" y="-4"/>
            <a:ext cx="7287684" cy="3694372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</p:spPr>
      </p:pic>
      <p:pic>
        <p:nvPicPr>
          <p:cNvPr id="4" name="Picture 3" descr="Texture Background Structure · Free photo on Pixabay">
            <a:extLst>
              <a:ext uri="{FF2B5EF4-FFF2-40B4-BE49-F238E27FC236}">
                <a16:creationId xmlns:a16="http://schemas.microsoft.com/office/drawing/2014/main" id="{B27464DC-28B0-535C-A4BE-D820E8CDBE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628" b="17689"/>
          <a:stretch/>
        </p:blipFill>
        <p:spPr>
          <a:xfrm>
            <a:off x="4726728" y="3802961"/>
            <a:ext cx="7472381" cy="3055043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215391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B23114-206A-E855-5DE6-3F003E501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Required Properties Helper Type </a:t>
            </a:r>
          </a:p>
        </p:txBody>
      </p:sp>
      <p:pic>
        <p:nvPicPr>
          <p:cNvPr id="4" name="Content Placeholder 3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F7D4EE57-6718-9124-7001-E0A5350289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8600" y="1387655"/>
            <a:ext cx="7188199" cy="4079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9597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6" name="Rectangle 125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7" name="Freeform: Shape 126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8" name="Freeform: Shape 127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489858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2800" kern="1200" dirty="0">
                <a:latin typeface="+mj-lt"/>
                <a:ea typeface="+mj-ea"/>
                <a:cs typeface="+mj-cs"/>
              </a:rPr>
              <a:t>Let's</a:t>
            </a:r>
            <a:r>
              <a:rPr lang="en-US" sz="2800" dirty="0"/>
              <a:t> make</a:t>
            </a:r>
            <a:r>
              <a:rPr lang="en-US" sz="2800" kern="1200" dirty="0">
                <a:latin typeface="+mj-lt"/>
                <a:ea typeface="+mj-ea"/>
                <a:cs typeface="+mj-cs"/>
              </a:rPr>
              <a:t> </a:t>
            </a:r>
            <a:r>
              <a:rPr lang="en-US" sz="2800" dirty="0"/>
              <a:t>another </a:t>
            </a:r>
            <a:r>
              <a:rPr lang="en-US" sz="2800" kern="1200" dirty="0">
                <a:latin typeface="+mj-lt"/>
                <a:ea typeface="+mj-ea"/>
                <a:cs typeface="+mj-cs"/>
              </a:rPr>
              <a:t>helper type</a:t>
            </a:r>
            <a:r>
              <a:rPr lang="en-US" sz="2800" dirty="0"/>
              <a:t> </a:t>
            </a:r>
            <a:r>
              <a:rPr lang="en-US" sz="2800" dirty="0">
                <a:ea typeface="+mj-lt"/>
                <a:cs typeface="+mj-lt"/>
              </a:rPr>
              <a:t>that capitalizes the first character of all property names and prefixes each one with the keyword "user"</a:t>
            </a:r>
            <a:br>
              <a:rPr lang="en-US" sz="1900" kern="1200" dirty="0"/>
            </a:br>
            <a:br>
              <a:rPr lang="en-US" sz="1900" kern="1200" dirty="0"/>
            </a:br>
            <a:endParaRPr lang="en-US" sz="1900" kern="1200">
              <a:latin typeface="+mj-lt"/>
            </a:endParaRPr>
          </a:p>
          <a:p>
            <a:pPr algn="l"/>
            <a:endParaRPr lang="en-US" sz="1900" kern="1200">
              <a:latin typeface="+mj-lt"/>
              <a:ea typeface="+mj-ea"/>
              <a:cs typeface="+mj-cs"/>
            </a:endParaRPr>
          </a:p>
          <a:p>
            <a:pPr algn="l"/>
            <a:br>
              <a:rPr lang="en-US" sz="1900" kern="1200" dirty="0"/>
            </a:br>
            <a:r>
              <a:rPr lang="en-US" sz="1900" kern="1200" dirty="0">
                <a:latin typeface="+mj-lt"/>
                <a:ea typeface="+mj-ea"/>
                <a:cs typeface="+mj-cs"/>
              </a:rPr>
              <a:t>                          </a:t>
            </a:r>
            <a:endParaRPr lang="en-US" sz="1900" kern="1200" dirty="0">
              <a:latin typeface="+mj-lt"/>
            </a:endParaRPr>
          </a:p>
          <a:p>
            <a:pPr algn="l"/>
            <a:endParaRPr lang="en-US" sz="1900" kern="1200">
              <a:latin typeface="+mj-lt"/>
              <a:ea typeface="+mj-ea"/>
              <a:cs typeface="+mj-cs"/>
            </a:endParaRPr>
          </a:p>
          <a:p>
            <a:pPr algn="l"/>
            <a:endParaRPr lang="en-US" sz="1900" kern="1200">
              <a:latin typeface="+mj-lt"/>
              <a:ea typeface="+mj-ea"/>
              <a:cs typeface="+mj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2000" dirty="0"/>
              <a:t>    </a:t>
            </a:r>
            <a:endParaRPr lang="en-US" sz="20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/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37A479DD-E3B0-125C-E258-60892A4FAE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356" y="661663"/>
            <a:ext cx="6408836" cy="5383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746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Texture Background Structure · Free photo on Pixabay">
            <a:extLst>
              <a:ext uri="{FF2B5EF4-FFF2-40B4-BE49-F238E27FC236}">
                <a16:creationId xmlns:a16="http://schemas.microsoft.com/office/drawing/2014/main" id="{B27464DC-28B0-535C-A4BE-D820E8CDBE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/>
          <a:stretch/>
        </p:blipFill>
        <p:spPr>
          <a:xfrm>
            <a:off x="20" y="-9107"/>
            <a:ext cx="121919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6834" y="591344"/>
            <a:ext cx="4074302" cy="16690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>
                <a:solidFill>
                  <a:srgbClr val="FFFFFF"/>
                </a:solidFill>
              </a:rPr>
              <a:t>About Me</a:t>
            </a:r>
          </a:p>
          <a:p>
            <a:pPr algn="l"/>
            <a:endParaRPr lang="en-US" sz="4400">
              <a:solidFill>
                <a:srgbClr val="FFFFFF"/>
              </a:solidFill>
            </a:endParaRPr>
          </a:p>
        </p:txBody>
      </p:sp>
      <p:sp>
        <p:nvSpPr>
          <p:cNvPr id="71" name="Arc 70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8105" y="1593134"/>
            <a:ext cx="5606297" cy="421082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Senior Software Engineer At Deutsche Telekom Digital Labs</a:t>
            </a:r>
          </a:p>
          <a:p>
            <a:pPr marL="285750" indent="-2286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JavaScript and TypeScript  Enthusiast</a:t>
            </a:r>
          </a:p>
          <a:p>
            <a:pPr marL="285750" indent="-2286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FFFFFF"/>
                </a:solidFill>
              </a:rPr>
              <a:t>Github</a:t>
            </a:r>
            <a:r>
              <a:rPr lang="en-US" dirty="0">
                <a:solidFill>
                  <a:srgbClr val="FFFFFF"/>
                </a:solidFill>
              </a:rPr>
              <a:t> / LinkedIn - </a:t>
            </a:r>
            <a:r>
              <a:rPr lang="en-US" dirty="0" err="1">
                <a:solidFill>
                  <a:srgbClr val="FFFFFF"/>
                </a:solidFill>
              </a:rPr>
              <a:t>VinayKrMittal</a:t>
            </a:r>
            <a:endParaRPr lang="en-US" dirty="0">
              <a:solidFill>
                <a:srgbClr val="FFFFFF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>
              <a:solidFill>
                <a:srgbClr val="FFFFFF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>
              <a:solidFill>
                <a:srgbClr val="FFFFFF"/>
              </a:solidFill>
            </a:endParaRPr>
          </a:p>
        </p:txBody>
      </p:sp>
      <p:pic>
        <p:nvPicPr>
          <p:cNvPr id="5" name="Picture 4" descr="A qr code with a blue and white logo&#10;&#10;Description automatically generated">
            <a:extLst>
              <a:ext uri="{FF2B5EF4-FFF2-40B4-BE49-F238E27FC236}">
                <a16:creationId xmlns:a16="http://schemas.microsoft.com/office/drawing/2014/main" id="{6F80E893-6159-11F3-9743-122B9630D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7087" y="1594780"/>
            <a:ext cx="4098727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687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435D1E-57D0-3098-2FBB-E24204C0A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600" dirty="0">
                <a:solidFill>
                  <a:srgbClr val="FFFFFF"/>
                </a:solidFill>
              </a:rPr>
              <a:t>Capitalize Properties</a:t>
            </a:r>
            <a:r>
              <a:rPr lang="en-US" sz="1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Helper Type</a:t>
            </a:r>
          </a:p>
        </p:txBody>
      </p:sp>
      <p:pic>
        <p:nvPicPr>
          <p:cNvPr id="4" name="Content Placeholder 3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693BC4FC-AC5E-B52E-CFEB-F305C06731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8600" y="1216935"/>
            <a:ext cx="7188199" cy="442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0019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blue and yellow cubes with letters on it&#10;&#10;Description automatically generated">
            <a:extLst>
              <a:ext uri="{FF2B5EF4-FFF2-40B4-BE49-F238E27FC236}">
                <a16:creationId xmlns:a16="http://schemas.microsoft.com/office/drawing/2014/main" id="{F2E12658-6028-7244-7B6A-16AE35100C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84" r="-1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5BE9A-8221-017E-C220-85284804E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92F42-2A62-E4BF-D9EE-B678ED5A7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spcBef>
                <a:spcPct val="0"/>
              </a:spcBef>
              <a:buNone/>
            </a:pPr>
            <a:r>
              <a:rPr lang="en-US" sz="1400" dirty="0">
                <a:latin typeface="Arial"/>
                <a:cs typeface="Arial"/>
              </a:rPr>
              <a:t>TypeScript provides the tools needed to improve your development workflow and produce higher-quality software.</a:t>
            </a:r>
            <a:br>
              <a:rPr lang="en-US" sz="1400">
                <a:latin typeface="Arial"/>
                <a:cs typeface="Arial"/>
              </a:rPr>
            </a:br>
            <a:br>
              <a:rPr lang="en-US" sz="1400">
                <a:latin typeface="Arial"/>
                <a:cs typeface="Arial"/>
              </a:rPr>
            </a:br>
            <a:endParaRPr lang="en-US" sz="1400">
              <a:latin typeface="Arial"/>
              <a:cs typeface="Arial"/>
            </a:endParaRPr>
          </a:p>
          <a:p>
            <a:pPr marL="285750" indent="-285750">
              <a:spcBef>
                <a:spcPct val="0"/>
              </a:spcBef>
              <a:buFont typeface="Arial,Sans-Serif"/>
              <a:buChar char="•"/>
            </a:pPr>
            <a:r>
              <a:rPr lang="en-US" sz="1400" b="1" dirty="0">
                <a:latin typeface="Arial"/>
                <a:cs typeface="Arial"/>
              </a:rPr>
              <a:t>TypeScript enhances JavaScript</a:t>
            </a:r>
            <a:r>
              <a:rPr lang="en-US" sz="1400" dirty="0">
                <a:latin typeface="Arial"/>
                <a:cs typeface="Arial"/>
              </a:rPr>
              <a:t>:  Catches errors at compile time, improving developer productivity and code maintainability.</a:t>
            </a:r>
            <a:br>
              <a:rPr lang="en-US" sz="1400">
                <a:latin typeface="Arial"/>
                <a:cs typeface="Arial"/>
              </a:rPr>
            </a:br>
            <a:endParaRPr lang="en-US" sz="1400">
              <a:latin typeface="Arial"/>
              <a:cs typeface="Arial"/>
            </a:endParaRPr>
          </a:p>
          <a:p>
            <a:pPr marL="285750" indent="-285750">
              <a:spcBef>
                <a:spcPct val="0"/>
              </a:spcBef>
              <a:buFont typeface="Arial,Sans-Serif"/>
              <a:buChar char="•"/>
            </a:pPr>
            <a:r>
              <a:rPr lang="en-US" sz="1400" b="1" dirty="0">
                <a:latin typeface="Arial"/>
                <a:cs typeface="Arial"/>
              </a:rPr>
              <a:t>Leverage advanced types</a:t>
            </a:r>
            <a:r>
              <a:rPr lang="en-US" sz="1400" dirty="0">
                <a:latin typeface="Arial"/>
                <a:cs typeface="Arial"/>
              </a:rPr>
              <a:t>: Advanced type features, such as generics, mapped types, and conditional types, to write more expressive and reusable code.</a:t>
            </a:r>
            <a:br>
              <a:rPr lang="en-US" sz="1400">
                <a:latin typeface="Arial"/>
                <a:cs typeface="Arial"/>
              </a:rPr>
            </a:br>
            <a:endParaRPr lang="en-US" sz="1400">
              <a:latin typeface="Arial"/>
              <a:cs typeface="Arial"/>
            </a:endParaRPr>
          </a:p>
          <a:p>
            <a:pPr marL="285750" indent="-285750">
              <a:spcBef>
                <a:spcPct val="0"/>
              </a:spcBef>
              <a:buFont typeface="Arial,Sans-Serif"/>
              <a:buChar char="•"/>
            </a:pPr>
            <a:r>
              <a:rPr lang="en-US" sz="1400" b="1" dirty="0">
                <a:latin typeface="Arial"/>
                <a:cs typeface="Arial"/>
              </a:rPr>
              <a:t>Understand type constraints and defaults</a:t>
            </a:r>
            <a:r>
              <a:rPr lang="en-US" sz="1400" dirty="0">
                <a:latin typeface="Arial"/>
                <a:cs typeface="Arial"/>
              </a:rPr>
              <a:t>: Properly constrain and default generic types to balance type safety with flexibility in your code.</a:t>
            </a:r>
          </a:p>
          <a:p>
            <a:pPr marL="0" indent="0">
              <a:buNone/>
            </a:pP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36428876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8AB7BF-69CF-035C-1099-4D293DA4C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662" y="426783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You...</a:t>
            </a:r>
          </a:p>
        </p:txBody>
      </p:sp>
      <p:pic>
        <p:nvPicPr>
          <p:cNvPr id="37" name="Graphic 36" descr="Smiling Face with No Fill">
            <a:extLst>
              <a:ext uri="{FF2B5EF4-FFF2-40B4-BE49-F238E27FC236}">
                <a16:creationId xmlns:a16="http://schemas.microsoft.com/office/drawing/2014/main" id="{5BC0736A-8297-82DE-A7BB-11F580ADB7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44" name="Group 4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688004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Texture Background Structure · Free photo on Pixabay">
            <a:extLst>
              <a:ext uri="{FF2B5EF4-FFF2-40B4-BE49-F238E27FC236}">
                <a16:creationId xmlns:a16="http://schemas.microsoft.com/office/drawing/2014/main" id="{B27464DC-28B0-535C-A4BE-D820E8CDBE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/>
          <a:stretch/>
        </p:blipFill>
        <p:spPr>
          <a:xfrm>
            <a:off x="20" y="-9107"/>
            <a:ext cx="121919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6834" y="591344"/>
            <a:ext cx="3200400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dirty="0">
                <a:solidFill>
                  <a:srgbClr val="FFFFFF"/>
                </a:solidFill>
              </a:rPr>
              <a:t>Agenda</a:t>
            </a:r>
          </a:p>
          <a:p>
            <a:pPr algn="l"/>
            <a:endParaRPr lang="en-US" sz="4400">
              <a:solidFill>
                <a:srgbClr val="FFFFFF"/>
              </a:solidFill>
            </a:endParaRPr>
          </a:p>
          <a:p>
            <a:pPr algn="l"/>
            <a:endParaRPr lang="en-US" sz="4400">
              <a:solidFill>
                <a:srgbClr val="FFFFFF"/>
              </a:solidFill>
            </a:endParaRPr>
          </a:p>
        </p:txBody>
      </p:sp>
      <p:sp>
        <p:nvSpPr>
          <p:cNvPr id="88" name="Arc 87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• Introduction to TypeScript</a:t>
            </a:r>
            <a:endParaRPr lang="en-US" dirty="0"/>
          </a:p>
          <a:p>
            <a:pPr algn="l"/>
            <a:r>
              <a:rPr lang="en-US" dirty="0">
                <a:solidFill>
                  <a:srgbClr val="FFFFFF"/>
                </a:solidFill>
              </a:rPr>
              <a:t>• Why Use TypeScript</a:t>
            </a:r>
          </a:p>
          <a:p>
            <a:pPr algn="l"/>
            <a:r>
              <a:rPr lang="en-US" dirty="0">
                <a:solidFill>
                  <a:srgbClr val="FFFFFF"/>
                </a:solidFill>
              </a:rPr>
              <a:t>• Key Concepts in TypeScript</a:t>
            </a:r>
          </a:p>
          <a:p>
            <a:pPr algn="l"/>
            <a:r>
              <a:rPr lang="en-US" dirty="0">
                <a:solidFill>
                  <a:srgbClr val="FFFFFF"/>
                </a:solidFill>
              </a:rPr>
              <a:t>• Generics - Power of Flexible Code</a:t>
            </a:r>
          </a:p>
          <a:p>
            <a:pPr algn="l"/>
            <a:r>
              <a:rPr lang="en-US" dirty="0">
                <a:solidFill>
                  <a:srgbClr val="FFFFFF"/>
                </a:solidFill>
              </a:rPr>
              <a:t>• Deep Dive in Generics</a:t>
            </a:r>
          </a:p>
          <a:p>
            <a:pPr algn="l"/>
            <a:r>
              <a:rPr lang="en-US" dirty="0">
                <a:solidFill>
                  <a:srgbClr val="FFFFFF"/>
                </a:solidFill>
              </a:rPr>
              <a:t>• Conclusion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>
              <a:solidFill>
                <a:srgbClr val="FFFFFF"/>
              </a:solidFill>
            </a:endParaRPr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en-US">
              <a:solidFill>
                <a:srgbClr val="FFFFFF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>
              <a:solidFill>
                <a:srgbClr val="FFFFFF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2311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exture Background Structure · Free photo on Pixabay">
            <a:extLst>
              <a:ext uri="{FF2B5EF4-FFF2-40B4-BE49-F238E27FC236}">
                <a16:creationId xmlns:a16="http://schemas.microsoft.com/office/drawing/2014/main" id="{B27464DC-28B0-535C-A4BE-D820E8CDBE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99" r="14890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110" name="Rectangle 109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365125"/>
            <a:ext cx="5110214" cy="1899912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l"/>
            <a:br>
              <a:rPr lang="en-US" sz="3600" dirty="0"/>
            </a:b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Introduction to TypeScript</a:t>
            </a:r>
          </a:p>
          <a:p>
            <a:pPr algn="l"/>
            <a:endParaRPr lang="en-US" sz="2500"/>
          </a:p>
          <a:p>
            <a:pPr algn="l"/>
            <a:endParaRPr lang="en-US" sz="2500"/>
          </a:p>
          <a:p>
            <a:pPr algn="l"/>
            <a:endParaRPr lang="en-US" sz="25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2434201"/>
            <a:ext cx="7391298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dirty="0"/>
              <a:t>• Superset of JavaScript</a:t>
            </a:r>
          </a:p>
          <a:p>
            <a:pPr algn="l"/>
            <a:r>
              <a:rPr lang="en-US" dirty="0"/>
              <a:t>• TypeScript is built on top of JavaScript, the most widely used programming language for web development.</a:t>
            </a:r>
          </a:p>
          <a:p>
            <a:pPr algn="l"/>
            <a:r>
              <a:rPr lang="en-US" dirty="0"/>
              <a:t>• TypeScript introduces optional static typing, allowing developers to specify types for variables,   function parameters, and return values.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/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079352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ure Background Structure · Free photo on Pixabay">
            <a:extLst>
              <a:ext uri="{FF2B5EF4-FFF2-40B4-BE49-F238E27FC236}">
                <a16:creationId xmlns:a16="http://schemas.microsoft.com/office/drawing/2014/main" id="{B27464DC-28B0-535C-A4BE-D820E8CDBE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091" b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6" name="Rectangle 95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6802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l"/>
            <a:br>
              <a:rPr lang="en-US" sz="4400" dirty="0"/>
            </a:br>
            <a:br>
              <a:rPr lang="en-US" sz="4400" dirty="0"/>
            </a:br>
            <a:br>
              <a:rPr lang="en-US" sz="4400" dirty="0"/>
            </a:br>
            <a:r>
              <a:rPr lang="en-US" sz="4400" dirty="0"/>
              <a:t>Introduction to TypeScript</a:t>
            </a:r>
          </a:p>
          <a:p>
            <a:pPr algn="l"/>
            <a:endParaRPr lang="en-US" sz="4400"/>
          </a:p>
          <a:p>
            <a:pPr algn="l"/>
            <a:r>
              <a:rPr lang="en-US" sz="2000"/>
              <a:t>Compile Time Error Handling</a:t>
            </a:r>
          </a:p>
          <a:p>
            <a:pPr algn="l"/>
            <a:endParaRPr lang="en-US" sz="44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endParaRPr lang="en-US" err="1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8FFE43A7-DD37-89F1-F394-14467D01A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448" y="2582583"/>
            <a:ext cx="5595104" cy="3398009"/>
          </a:xfrm>
          <a:prstGeom prst="rect">
            <a:avLst/>
          </a:prstGeom>
        </p:spPr>
      </p:pic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6155A003-E1BE-19A1-E9F0-A29BEA726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4757" y="2584672"/>
            <a:ext cx="5941468" cy="341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048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1" name="Rectangle 10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exture Background Structure · Free photo on Pixabay">
            <a:extLst>
              <a:ext uri="{FF2B5EF4-FFF2-40B4-BE49-F238E27FC236}">
                <a16:creationId xmlns:a16="http://schemas.microsoft.com/office/drawing/2014/main" id="{B27464DC-28B0-535C-A4BE-D820E8CDBE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99" r="14890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03" name="Rectangle 10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365125"/>
            <a:ext cx="5100382" cy="1899912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l"/>
            <a:br>
              <a:rPr lang="en-US" sz="3600" dirty="0"/>
            </a:b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Why Use TypeScript</a:t>
            </a:r>
          </a:p>
          <a:p>
            <a:pPr algn="l"/>
            <a:endParaRPr lang="en-US" sz="3100"/>
          </a:p>
          <a:p>
            <a:pPr algn="l"/>
            <a:endParaRPr lang="en-US" sz="3100"/>
          </a:p>
          <a:p>
            <a:pPr algn="l"/>
            <a:endParaRPr lang="en-US" sz="31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2434201"/>
            <a:ext cx="4933234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dirty="0"/>
              <a:t>• Enhanced Code Quality</a:t>
            </a:r>
          </a:p>
          <a:p>
            <a:pPr algn="l"/>
            <a:r>
              <a:rPr lang="en-US" dirty="0"/>
              <a:t>• Self-Documenting Code</a:t>
            </a:r>
          </a:p>
          <a:p>
            <a:pPr algn="l"/>
            <a:r>
              <a:rPr lang="en-US" dirty="0"/>
              <a:t>• Increased Developer Productivity</a:t>
            </a:r>
          </a:p>
          <a:p>
            <a:pPr algn="l"/>
            <a:r>
              <a:rPr lang="en-US" dirty="0"/>
              <a:t>• Active Community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/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658284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ure Background Structure · Free photo on Pixabay">
            <a:extLst>
              <a:ext uri="{FF2B5EF4-FFF2-40B4-BE49-F238E27FC236}">
                <a16:creationId xmlns:a16="http://schemas.microsoft.com/office/drawing/2014/main" id="{B27464DC-28B0-535C-A4BE-D820E8CDBE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091" b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6" name="Rectangle 95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6802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365125"/>
            <a:ext cx="10515600" cy="32225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ea typeface="+mj-lt"/>
                <a:cs typeface="+mj-lt"/>
              </a:rPr>
              <a:t>Key Concepts in TypeScript</a:t>
            </a:r>
          </a:p>
          <a:p>
            <a:pPr algn="l"/>
            <a:br>
              <a:rPr lang="en-US" sz="2400" dirty="0">
                <a:ea typeface="+mj-lt"/>
                <a:cs typeface="+mj-lt"/>
              </a:rPr>
            </a:br>
            <a:r>
              <a:rPr lang="en-US" sz="2400" dirty="0">
                <a:ea typeface="+mj-lt"/>
                <a:cs typeface="+mj-lt"/>
              </a:rPr>
              <a:t>                                        The primitives (string, number, </a:t>
            </a:r>
            <a:r>
              <a:rPr lang="en-US" sz="2400" dirty="0" err="1">
                <a:ea typeface="+mj-lt"/>
                <a:cs typeface="+mj-lt"/>
              </a:rPr>
              <a:t>boolean</a:t>
            </a:r>
            <a:r>
              <a:rPr lang="en-US" sz="2400" dirty="0">
                <a:ea typeface="+mj-lt"/>
                <a:cs typeface="+mj-lt"/>
              </a:rPr>
              <a:t> ) and Arrays</a:t>
            </a:r>
            <a:endParaRPr lang="en-US" sz="4400">
              <a:ea typeface="+mj-lt"/>
              <a:cs typeface="+mj-lt"/>
            </a:endParaRPr>
          </a:p>
          <a:p>
            <a:pPr algn="l"/>
            <a:endParaRPr lang="en-US" sz="2000" dirty="0"/>
          </a:p>
          <a:p>
            <a:pPr algn="l"/>
            <a:endParaRPr lang="en-US" sz="44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endParaRPr lang="en-US" err="1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7" name="Picture 6" descr="A black screen with colorful text&#10;&#10;Description automatically generated">
            <a:extLst>
              <a:ext uri="{FF2B5EF4-FFF2-40B4-BE49-F238E27FC236}">
                <a16:creationId xmlns:a16="http://schemas.microsoft.com/office/drawing/2014/main" id="{F034FA9B-01D5-5F64-15DE-689ECD6CB0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2916" y="3041937"/>
            <a:ext cx="6618209" cy="2558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8757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ure Background Structure · Free photo on Pixabay">
            <a:extLst>
              <a:ext uri="{FF2B5EF4-FFF2-40B4-BE49-F238E27FC236}">
                <a16:creationId xmlns:a16="http://schemas.microsoft.com/office/drawing/2014/main" id="{B27464DC-28B0-535C-A4BE-D820E8CDBE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091" b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6" name="Rectangle 95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6802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365125"/>
            <a:ext cx="10515600" cy="32225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ea typeface="+mj-lt"/>
                <a:cs typeface="+mj-lt"/>
              </a:rPr>
              <a:t>Key Concepts in TypeScript</a:t>
            </a:r>
          </a:p>
          <a:p>
            <a:pPr algn="l"/>
            <a:br>
              <a:rPr lang="en-US" sz="2400" dirty="0">
                <a:ea typeface="+mj-lt"/>
                <a:cs typeface="+mj-lt"/>
              </a:rPr>
            </a:br>
            <a:r>
              <a:rPr lang="en-US" sz="2400" dirty="0">
                <a:ea typeface="+mj-lt"/>
                <a:cs typeface="+mj-lt"/>
              </a:rPr>
              <a:t>                                                   Interfaces (Define Object Structure)</a:t>
            </a:r>
            <a:endParaRPr lang="en-US" sz="4400" dirty="0">
              <a:ea typeface="+mj-lt"/>
              <a:cs typeface="+mj-lt"/>
            </a:endParaRPr>
          </a:p>
          <a:p>
            <a:pPr algn="l"/>
            <a:endParaRPr lang="en-US" sz="2000" dirty="0"/>
          </a:p>
          <a:p>
            <a:pPr algn="l"/>
            <a:endParaRPr lang="en-US" sz="44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endParaRPr lang="en-US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5" name="Picture 4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CD4F2E0B-B4F0-F90F-6C6F-30320F941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6054" y="2636898"/>
            <a:ext cx="7103118" cy="3458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03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8" name="Rectangle 97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9" name="Freeform: Shape 98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5" name="Freeform: Shape 104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9639" y="1134645"/>
            <a:ext cx="3438144" cy="473929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600" kern="1200" dirty="0">
                <a:latin typeface="+mj-lt"/>
                <a:ea typeface="+mj-ea"/>
                <a:cs typeface="+mj-cs"/>
              </a:rPr>
              <a:t>Type and type aliases</a:t>
            </a:r>
            <a:br>
              <a:rPr lang="en-US" sz="3600" kern="1200" dirty="0"/>
            </a:br>
            <a:endParaRPr lang="en-US" sz="2400"/>
          </a:p>
          <a:p>
            <a:pPr algn="l"/>
            <a:r>
              <a:rPr lang="en-US" sz="2400" dirty="0"/>
              <a:t>type is a keyword in TypeScript that we can use to define the shape of data.</a:t>
            </a:r>
            <a:br>
              <a:rPr lang="en-US" sz="2400" kern="1200" dirty="0"/>
            </a:br>
            <a:br>
              <a:rPr lang="en-US" sz="2400" kern="1200" dirty="0"/>
            </a:br>
            <a:r>
              <a:rPr lang="en-US" sz="2400" dirty="0">
                <a:ea typeface="+mj-lt"/>
                <a:cs typeface="+mj-lt"/>
              </a:rPr>
              <a:t>Type</a:t>
            </a:r>
            <a:r>
              <a:rPr lang="en-US" sz="2400" kern="1200" dirty="0">
                <a:ea typeface="+mj-lt"/>
                <a:cs typeface="+mj-lt"/>
              </a:rPr>
              <a:t> aliases in TypeScript mean “a name for any type.”</a:t>
            </a:r>
            <a:br>
              <a:rPr lang="en-US" sz="700" kern="1200" dirty="0"/>
            </a:br>
            <a:br>
              <a:rPr lang="en-US" sz="700" kern="1200" dirty="0"/>
            </a:br>
            <a:br>
              <a:rPr lang="en-US" sz="700" kern="1200" dirty="0"/>
            </a:br>
            <a:r>
              <a:rPr lang="en-US" sz="700" kern="1200" dirty="0">
                <a:latin typeface="+mj-lt"/>
                <a:ea typeface="+mj-ea"/>
                <a:cs typeface="+mj-cs"/>
              </a:rPr>
              <a:t> </a:t>
            </a:r>
            <a:br>
              <a:rPr lang="en-US" sz="700" kern="1200" dirty="0"/>
            </a:br>
            <a:br>
              <a:rPr lang="en-US" sz="700" kern="1200" dirty="0"/>
            </a:br>
            <a:br>
              <a:rPr lang="en-US" sz="700" kern="1200" dirty="0"/>
            </a:br>
            <a:r>
              <a:rPr lang="en-US" sz="700" kern="1200" dirty="0">
                <a:latin typeface="+mj-lt"/>
                <a:ea typeface="+mj-ea"/>
                <a:cs typeface="+mj-cs"/>
              </a:rPr>
              <a:t>                                                       </a:t>
            </a:r>
            <a:endParaRPr lang="en-US"/>
          </a:p>
          <a:p>
            <a:pPr algn="l"/>
            <a:endParaRPr lang="en-US" sz="7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6177" y="5476002"/>
            <a:ext cx="3409410" cy="1383375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endParaRPr lang="en-US" sz="1700"/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en-US" sz="17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7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700"/>
          </a:p>
        </p:txBody>
      </p:sp>
      <p:pic>
        <p:nvPicPr>
          <p:cNvPr id="7" name="Picture 6" descr="A computer screen shot of a number&#10;&#10;Description automatically generated">
            <a:extLst>
              <a:ext uri="{FF2B5EF4-FFF2-40B4-BE49-F238E27FC236}">
                <a16:creationId xmlns:a16="http://schemas.microsoft.com/office/drawing/2014/main" id="{F6026956-B0CB-6A56-4FB4-0E67C47B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184" y="1471910"/>
            <a:ext cx="6922008" cy="4014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279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19c8ab0e-4b75-455a-bec6-550bc16dbcd5}" enabled="1" method="Standard" siteId="{3505a808-a5a7-47c8-ad95-7804005d2734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TypeScript</vt:lpstr>
      <vt:lpstr>About Me </vt:lpstr>
      <vt:lpstr>Agenda  </vt:lpstr>
      <vt:lpstr>   Introduction to TypeScript   </vt:lpstr>
      <vt:lpstr>   Introduction to TypeScript  Compile Time Error Handling </vt:lpstr>
      <vt:lpstr>   Why Use TypeScript   </vt:lpstr>
      <vt:lpstr>Key Concepts in TypeScript                                          The primitives (string, number, boolean ) and Arrays  </vt:lpstr>
      <vt:lpstr>Key Concepts in TypeScript                                                     Interfaces (Define Object Structure)  </vt:lpstr>
      <vt:lpstr>Type and type aliases  type is a keyword in TypeScript that we can use to define the shape of data.  Type aliases in TypeScript mean “a name for any type.”                                                               </vt:lpstr>
      <vt:lpstr>Type vs Interface  </vt:lpstr>
      <vt:lpstr>Generics – Power of Flexible Code                            Generics enable writing flexible and type safe code without committing to a specific data type </vt:lpstr>
      <vt:lpstr>Make some properties required from an Interface                              </vt:lpstr>
      <vt:lpstr>Solution 1                            Omit optional property and again extends  same property as required property                               </vt:lpstr>
      <vt:lpstr>Solution 2  Make your own type helper to make property required without using any Utility Types (Omit, Required)                               </vt:lpstr>
      <vt:lpstr>Let's Understand Mapped Type First                            Mapped types are a feature in TypeScript which allow you to map over a union of types to create a new type.                               </vt:lpstr>
      <vt:lpstr>Mapped Type - keyof                            Using the keyof operator with mapped types gives you a smooth API to create object types from other object types..                               </vt:lpstr>
      <vt:lpstr>Let's design a helper type to make properties required   First we try to understand the how Required Utility type works and then we will design our custom helper type.                                </vt:lpstr>
      <vt:lpstr> Required Properties Helper Type </vt:lpstr>
      <vt:lpstr>Let's make another helper type that capitalizes the first character of all property names and prefixes each one with the keyword "user"                                 </vt:lpstr>
      <vt:lpstr>Capitalize Properties Helper Type</vt:lpstr>
      <vt:lpstr>Conclusion</vt:lpstr>
      <vt:lpstr>Thank You...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597</cp:revision>
  <dcterms:created xsi:type="dcterms:W3CDTF">2024-06-07T16:49:30Z</dcterms:created>
  <dcterms:modified xsi:type="dcterms:W3CDTF">2024-06-15T06:38:17Z</dcterms:modified>
</cp:coreProperties>
</file>

<file path=docProps/thumbnail.jpeg>
</file>